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90" r:id="rId6"/>
    <p:sldId id="283" r:id="rId7"/>
    <p:sldId id="269" r:id="rId8"/>
    <p:sldId id="270" r:id="rId9"/>
    <p:sldId id="271" r:id="rId10"/>
    <p:sldId id="272" r:id="rId11"/>
    <p:sldId id="273" r:id="rId12"/>
    <p:sldId id="286" r:id="rId13"/>
    <p:sldId id="287" r:id="rId14"/>
    <p:sldId id="274" r:id="rId15"/>
    <p:sldId id="289" r:id="rId16"/>
    <p:sldId id="284" r:id="rId17"/>
    <p:sldId id="275" r:id="rId18"/>
    <p:sldId id="276" r:id="rId19"/>
    <p:sldId id="277" r:id="rId20"/>
    <p:sldId id="279" r:id="rId21"/>
    <p:sldId id="280" r:id="rId22"/>
    <p:sldId id="281" r:id="rId23"/>
    <p:sldId id="257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interregrobg.eu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robg.e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robg.e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hyperlink" Target="http://www.interregrobg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8" name="Picture 7" descr="Logo-BgG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10" name="Picture 9" descr="logo CCI b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5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2057400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i="1" dirty="0">
                <a:latin typeface="Trebuchet MS" pitchFamily="34" charset="0"/>
              </a:rPr>
              <a:t>Проект: Подобряване мобилността на работещи и безработни</a:t>
            </a:r>
          </a:p>
          <a:p>
            <a:pPr algn="ctr"/>
            <a:endParaRPr lang="bg-BG" sz="2800" b="1" i="1" dirty="0">
              <a:latin typeface="Trebuchet MS" pitchFamily="34" charset="0"/>
            </a:endParaRPr>
          </a:p>
          <a:p>
            <a:pPr algn="ctr"/>
            <a:endParaRPr lang="bg-BG" sz="2000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5638800"/>
            <a:ext cx="1712913" cy="76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86868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РАБОТНИ ПАКЕТИ</a:t>
            </a:r>
          </a:p>
          <a:p>
            <a:pPr>
              <a:spcAft>
                <a:spcPts val="600"/>
              </a:spcAft>
            </a:pPr>
            <a:endParaRPr lang="ru-RU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WP1: Управление на проекти</a:t>
            </a:r>
          </a:p>
          <a:p>
            <a:pPr>
              <a:spcAft>
                <a:spcPts val="600"/>
              </a:spcAft>
            </a:pPr>
            <a:endParaRPr lang="ru-RU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А.1. Подготовка на проекта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А.2. Координация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А.3. Обществени поръчки в Румъния и България</a:t>
            </a:r>
            <a:endParaRPr lang="en-US" sz="2300" dirty="0">
              <a:latin typeface="Trebuchet MS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410200"/>
            <a:ext cx="2170113" cy="9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8686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РАБОТНИ ПАКЕТИ</a:t>
            </a:r>
          </a:p>
          <a:p>
            <a:pPr>
              <a:spcAft>
                <a:spcPts val="600"/>
              </a:spcAft>
            </a:pPr>
            <a:endParaRPr lang="ru-RU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WP2: Публичност и популяризиране</a:t>
            </a:r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А.4. Разработване на рекламни материали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A.5. Медийна кампания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A.6. Прояви и </a:t>
            </a:r>
            <a:r>
              <a:rPr lang="bg-BG" sz="2300" dirty="0">
                <a:latin typeface="Trebuchet MS" pitchFamily="34" charset="0"/>
              </a:rPr>
              <a:t>дейности за  публичност, популяризиране и разпространение на резултатите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410200"/>
            <a:ext cx="2170113" cy="9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516826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РАБОТНИ ПАКЕТИ</a:t>
            </a:r>
          </a:p>
          <a:p>
            <a:pPr>
              <a:spcAft>
                <a:spcPts val="600"/>
              </a:spcAft>
            </a:pPr>
            <a:endParaRPr lang="ru-RU" sz="8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WP3: Интелектуални продукти и приложения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А.7. Провеждане на </a:t>
            </a:r>
            <a:r>
              <a:rPr lang="bg-BG" sz="2300" dirty="0">
                <a:latin typeface="Trebuchet MS" pitchFamily="34" charset="0"/>
              </a:rPr>
              <a:t>проучвания</a:t>
            </a:r>
            <a:r>
              <a:rPr lang="ru-RU" sz="2300" dirty="0">
                <a:latin typeface="Trebuchet MS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bg-BG" b="1" dirty="0"/>
              <a:t>Проучване 1: </a:t>
            </a:r>
            <a:r>
              <a:rPr lang="en-GB" b="1" dirty="0"/>
              <a:t>“World of carriers and jobs” </a:t>
            </a:r>
            <a:endParaRPr lang="bg-BG" b="1" dirty="0"/>
          </a:p>
          <a:p>
            <a:r>
              <a:rPr lang="bg-BG" noProof="1"/>
              <a:t>Преглед</a:t>
            </a:r>
            <a:r>
              <a:rPr lang="ru-RU" dirty="0"/>
              <a:t> на </a:t>
            </a:r>
            <a:r>
              <a:rPr lang="ru-RU" dirty="0" err="1"/>
              <a:t>пазара</a:t>
            </a:r>
            <a:r>
              <a:rPr lang="ru-RU" dirty="0"/>
              <a:t> на труда</a:t>
            </a:r>
          </a:p>
          <a:p>
            <a:r>
              <a:rPr lang="ru-RU" dirty="0" err="1"/>
              <a:t>Идентифициране</a:t>
            </a:r>
            <a:r>
              <a:rPr lang="ru-RU" dirty="0"/>
              <a:t> на </a:t>
            </a:r>
            <a:r>
              <a:rPr lang="ru-RU" dirty="0" err="1"/>
              <a:t>ключови</a:t>
            </a:r>
            <a:r>
              <a:rPr lang="ru-RU" dirty="0"/>
              <a:t> отрасли, </a:t>
            </a:r>
            <a:r>
              <a:rPr lang="ru-RU" dirty="0" err="1"/>
              <a:t>активиране</a:t>
            </a:r>
            <a:r>
              <a:rPr lang="ru-RU" dirty="0"/>
              <a:t> на </a:t>
            </a:r>
            <a:r>
              <a:rPr lang="ru-RU" dirty="0" err="1"/>
              <a:t>мобилността</a:t>
            </a:r>
            <a:r>
              <a:rPr lang="ru-RU" dirty="0"/>
              <a:t> на </a:t>
            </a:r>
            <a:r>
              <a:rPr lang="ru-RU" dirty="0" err="1"/>
              <a:t>работната</a:t>
            </a:r>
            <a:r>
              <a:rPr lang="ru-RU" dirty="0"/>
              <a:t> сила</a:t>
            </a:r>
          </a:p>
          <a:p>
            <a:r>
              <a:rPr lang="ru-RU" dirty="0" err="1"/>
              <a:t>Идентифициране</a:t>
            </a:r>
            <a:r>
              <a:rPr lang="ru-RU" dirty="0"/>
              <a:t> на </a:t>
            </a:r>
            <a:r>
              <a:rPr lang="ru-RU" dirty="0" err="1"/>
              <a:t>ключови</a:t>
            </a:r>
            <a:r>
              <a:rPr lang="ru-RU" dirty="0"/>
              <a:t> </a:t>
            </a:r>
            <a:r>
              <a:rPr lang="ru-RU" dirty="0" err="1"/>
              <a:t>професии</a:t>
            </a:r>
            <a:r>
              <a:rPr lang="ru-RU" dirty="0"/>
              <a:t> и </a:t>
            </a:r>
            <a:r>
              <a:rPr lang="ru-RU" dirty="0" err="1"/>
              <a:t>изисквания</a:t>
            </a:r>
            <a:r>
              <a:rPr lang="ru-RU" dirty="0"/>
              <a:t> за </a:t>
            </a:r>
            <a:r>
              <a:rPr lang="ru-RU" dirty="0" err="1"/>
              <a:t>длъжности</a:t>
            </a:r>
            <a:endParaRPr lang="ru-RU" dirty="0"/>
          </a:p>
          <a:p>
            <a:r>
              <a:rPr lang="ru-RU" dirty="0" err="1"/>
              <a:t>Пълна</a:t>
            </a:r>
            <a:r>
              <a:rPr lang="ru-RU" dirty="0"/>
              <a:t> и </a:t>
            </a:r>
            <a:r>
              <a:rPr lang="ru-RU" dirty="0" err="1"/>
              <a:t>официална</a:t>
            </a:r>
            <a:r>
              <a:rPr lang="ru-RU" dirty="0"/>
              <a:t> информация за </a:t>
            </a:r>
            <a:r>
              <a:rPr lang="ru-RU" dirty="0" err="1"/>
              <a:t>социалното</a:t>
            </a:r>
            <a:r>
              <a:rPr lang="ru-RU" dirty="0"/>
              <a:t> </a:t>
            </a:r>
            <a:r>
              <a:rPr lang="ru-RU" dirty="0" err="1"/>
              <a:t>осигуряване</a:t>
            </a:r>
            <a:r>
              <a:rPr lang="ru-RU" dirty="0"/>
              <a:t>, </a:t>
            </a:r>
            <a:r>
              <a:rPr lang="ru-RU" dirty="0" err="1"/>
              <a:t>законодателството</a:t>
            </a:r>
            <a:r>
              <a:rPr lang="ru-RU" dirty="0"/>
              <a:t>, </a:t>
            </a:r>
            <a:r>
              <a:rPr lang="ru-RU" dirty="0" err="1"/>
              <a:t>данъците</a:t>
            </a:r>
            <a:endParaRPr lang="ru-RU" dirty="0"/>
          </a:p>
          <a:p>
            <a:r>
              <a:rPr lang="ru-RU" dirty="0" err="1"/>
              <a:t>Къде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наличните</a:t>
            </a:r>
            <a:r>
              <a:rPr lang="ru-RU" dirty="0"/>
              <a:t> работни места, «</a:t>
            </a:r>
            <a:r>
              <a:rPr lang="ru-RU" dirty="0" err="1"/>
              <a:t>търсачки</a:t>
            </a:r>
            <a:r>
              <a:rPr lang="ru-RU" dirty="0"/>
              <a:t>» за работа </a:t>
            </a:r>
          </a:p>
          <a:p>
            <a:r>
              <a:rPr lang="ru-RU" dirty="0" err="1"/>
              <a:t>Какво</a:t>
            </a:r>
            <a:r>
              <a:rPr lang="ru-RU" dirty="0"/>
              <a:t> е зелено </a:t>
            </a:r>
            <a:r>
              <a:rPr lang="ru-RU" dirty="0" err="1"/>
              <a:t>работно</a:t>
            </a:r>
            <a:r>
              <a:rPr lang="ru-RU" dirty="0"/>
              <a:t> </a:t>
            </a:r>
            <a:r>
              <a:rPr lang="ru-RU" dirty="0" err="1"/>
              <a:t>място</a:t>
            </a:r>
            <a:endParaRPr lang="ru-RU" dirty="0"/>
          </a:p>
          <a:p>
            <a:r>
              <a:rPr lang="ru-RU" dirty="0" err="1"/>
              <a:t>Къде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наличните</a:t>
            </a:r>
            <a:r>
              <a:rPr lang="ru-RU" dirty="0"/>
              <a:t> </a:t>
            </a:r>
            <a:r>
              <a:rPr lang="ru-RU" dirty="0" err="1"/>
              <a:t>работници</a:t>
            </a:r>
            <a:endParaRPr lang="ru-RU" dirty="0"/>
          </a:p>
          <a:p>
            <a:r>
              <a:rPr lang="ru-RU" dirty="0" err="1"/>
              <a:t>Програми</a:t>
            </a:r>
            <a:r>
              <a:rPr lang="ru-RU" dirty="0"/>
              <a:t> за </a:t>
            </a:r>
            <a:r>
              <a:rPr lang="ru-RU" dirty="0" err="1"/>
              <a:t>заетост</a:t>
            </a:r>
            <a:endParaRPr lang="ru-RU" dirty="0"/>
          </a:p>
          <a:p>
            <a:r>
              <a:rPr lang="ru-RU" dirty="0" err="1"/>
              <a:t>Разработени</a:t>
            </a:r>
            <a:r>
              <a:rPr lang="ru-RU" dirty="0"/>
              <a:t> стратегии и мерки за </a:t>
            </a:r>
            <a:r>
              <a:rPr lang="ru-RU" dirty="0" err="1"/>
              <a:t>по-добро</a:t>
            </a:r>
            <a:r>
              <a:rPr lang="ru-RU" dirty="0"/>
              <a:t> </a:t>
            </a:r>
            <a:r>
              <a:rPr lang="ru-RU" dirty="0" err="1"/>
              <a:t>включване</a:t>
            </a:r>
            <a:r>
              <a:rPr lang="ru-RU" dirty="0"/>
              <a:t> на </a:t>
            </a:r>
            <a:r>
              <a:rPr lang="ru-RU" dirty="0" err="1"/>
              <a:t>пазара</a:t>
            </a:r>
            <a:r>
              <a:rPr lang="ru-RU" dirty="0"/>
              <a:t> на труда на </a:t>
            </a:r>
            <a:r>
              <a:rPr lang="ru-RU" dirty="0" err="1"/>
              <a:t>категориите</a:t>
            </a:r>
            <a:r>
              <a:rPr lang="ru-RU" dirty="0"/>
              <a:t> </a:t>
            </a:r>
            <a:r>
              <a:rPr lang="ru-RU" dirty="0" err="1"/>
              <a:t>работници</a:t>
            </a:r>
            <a:r>
              <a:rPr lang="ru-RU" dirty="0"/>
              <a:t> в </a:t>
            </a:r>
            <a:r>
              <a:rPr lang="ru-RU" dirty="0" err="1"/>
              <a:t>неравностойно</a:t>
            </a:r>
            <a:r>
              <a:rPr lang="ru-RU" dirty="0"/>
              <a:t> положение</a:t>
            </a:r>
            <a:endParaRPr lang="bg-BG" dirty="0"/>
          </a:p>
          <a:p>
            <a:r>
              <a:rPr lang="bg-BG" dirty="0"/>
              <a:t>-</a:t>
            </a:r>
          </a:p>
        </p:txBody>
      </p:sp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65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516826"/>
            <a:ext cx="86868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РАБОТНИ ПАКЕТИ</a:t>
            </a:r>
          </a:p>
          <a:p>
            <a:pPr>
              <a:spcAft>
                <a:spcPts val="600"/>
              </a:spcAft>
            </a:pPr>
            <a:endParaRPr lang="ru-RU" sz="8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WP3: Интелектуални продукти и приложения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А.7. Провеждане на </a:t>
            </a:r>
            <a:r>
              <a:rPr lang="bg-BG" sz="2300" dirty="0">
                <a:latin typeface="Trebuchet MS" pitchFamily="34" charset="0"/>
              </a:rPr>
              <a:t>проучвания</a:t>
            </a:r>
          </a:p>
          <a:p>
            <a:r>
              <a:rPr lang="bg-BG" b="1" dirty="0"/>
              <a:t>Проучване 2: </a:t>
            </a:r>
            <a:r>
              <a:rPr lang="en-GB" b="1" dirty="0"/>
              <a:t>“World of skills and education improvement”</a:t>
            </a:r>
            <a:endParaRPr lang="bg-BG" b="1" dirty="0"/>
          </a:p>
          <a:p>
            <a:r>
              <a:rPr lang="bg-BG" dirty="0"/>
              <a:t>Преглед</a:t>
            </a:r>
            <a:r>
              <a:rPr lang="ru-RU" dirty="0"/>
              <a:t> на </a:t>
            </a:r>
            <a:r>
              <a:rPr lang="ru-RU" dirty="0" err="1"/>
              <a:t>възможностите</a:t>
            </a:r>
            <a:r>
              <a:rPr lang="ru-RU" dirty="0"/>
              <a:t> за </a:t>
            </a:r>
            <a:r>
              <a:rPr lang="ru-RU" dirty="0" err="1"/>
              <a:t>подобряването</a:t>
            </a:r>
            <a:r>
              <a:rPr lang="ru-RU" dirty="0"/>
              <a:t> на </a:t>
            </a:r>
            <a:r>
              <a:rPr lang="ru-RU" dirty="0" err="1"/>
              <a:t>уменията</a:t>
            </a:r>
            <a:r>
              <a:rPr lang="ru-RU" dirty="0"/>
              <a:t> и </a:t>
            </a:r>
            <a:r>
              <a:rPr lang="ru-RU" dirty="0" err="1"/>
              <a:t>знанията</a:t>
            </a:r>
            <a:endParaRPr lang="ru-RU" dirty="0"/>
          </a:p>
          <a:p>
            <a:r>
              <a:rPr lang="ru-RU" dirty="0" err="1"/>
              <a:t>Идентифициране</a:t>
            </a:r>
            <a:r>
              <a:rPr lang="ru-RU" dirty="0"/>
              <a:t> на </a:t>
            </a:r>
            <a:r>
              <a:rPr lang="ru-RU" dirty="0" err="1"/>
              <a:t>наличните</a:t>
            </a:r>
            <a:r>
              <a:rPr lang="ru-RU" dirty="0"/>
              <a:t>  </a:t>
            </a:r>
            <a:r>
              <a:rPr lang="ru-RU" dirty="0" err="1"/>
              <a:t>форми</a:t>
            </a:r>
            <a:r>
              <a:rPr lang="ru-RU" dirty="0"/>
              <a:t> и теми за обучения,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активират</a:t>
            </a:r>
            <a:r>
              <a:rPr lang="ru-RU" dirty="0"/>
              <a:t> </a:t>
            </a:r>
            <a:r>
              <a:rPr lang="ru-RU" dirty="0" err="1"/>
              <a:t>мобилността</a:t>
            </a:r>
            <a:r>
              <a:rPr lang="ru-RU" dirty="0"/>
              <a:t> на </a:t>
            </a:r>
            <a:r>
              <a:rPr lang="ru-RU" dirty="0" err="1"/>
              <a:t>работната</a:t>
            </a:r>
            <a:r>
              <a:rPr lang="ru-RU" dirty="0"/>
              <a:t> сила</a:t>
            </a:r>
          </a:p>
          <a:p>
            <a:r>
              <a:rPr lang="ru-RU" dirty="0" err="1"/>
              <a:t>Събиране</a:t>
            </a:r>
            <a:r>
              <a:rPr lang="ru-RU" dirty="0"/>
              <a:t> на информация за </a:t>
            </a:r>
            <a:r>
              <a:rPr lang="ru-RU" dirty="0" err="1"/>
              <a:t>обучителни</a:t>
            </a:r>
            <a:r>
              <a:rPr lang="ru-RU" dirty="0"/>
              <a:t> </a:t>
            </a:r>
            <a:r>
              <a:rPr lang="ru-RU" dirty="0" err="1"/>
              <a:t>материали</a:t>
            </a:r>
            <a:r>
              <a:rPr lang="ru-RU" dirty="0"/>
              <a:t>, обучения, </a:t>
            </a:r>
            <a:r>
              <a:rPr lang="ru-RU" dirty="0" err="1"/>
              <a:t>курсове</a:t>
            </a:r>
            <a:r>
              <a:rPr lang="ru-RU" dirty="0"/>
              <a:t>, он-</a:t>
            </a:r>
            <a:r>
              <a:rPr lang="ru-RU" dirty="0" err="1"/>
              <a:t>лайн</a:t>
            </a:r>
            <a:r>
              <a:rPr lang="ru-RU" dirty="0"/>
              <a:t> или в зала – </a:t>
            </a:r>
            <a:r>
              <a:rPr lang="en-US" dirty="0"/>
              <a:t>face to face </a:t>
            </a:r>
            <a:endParaRPr lang="ru-RU" dirty="0"/>
          </a:p>
          <a:p>
            <a:r>
              <a:rPr lang="ru-RU" dirty="0" err="1"/>
              <a:t>Идентифициране</a:t>
            </a:r>
            <a:r>
              <a:rPr lang="ru-RU" dirty="0"/>
              <a:t> на </a:t>
            </a:r>
            <a:r>
              <a:rPr lang="ru-RU" dirty="0" err="1"/>
              <a:t>развитите</a:t>
            </a:r>
            <a:r>
              <a:rPr lang="ru-RU" dirty="0"/>
              <a:t> услуги в </a:t>
            </a:r>
            <a:r>
              <a:rPr lang="ru-RU" dirty="0" err="1"/>
              <a:t>областта</a:t>
            </a:r>
            <a:r>
              <a:rPr lang="ru-RU" dirty="0"/>
              <a:t> на УЦЖ</a:t>
            </a:r>
          </a:p>
          <a:p>
            <a:r>
              <a:rPr lang="ru-RU" dirty="0"/>
              <a:t>Как </a:t>
            </a:r>
            <a:r>
              <a:rPr lang="ru-RU" dirty="0" err="1"/>
              <a:t>целевата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участва</a:t>
            </a:r>
            <a:r>
              <a:rPr lang="ru-RU" dirty="0"/>
              <a:t> в обучения за </a:t>
            </a:r>
            <a:r>
              <a:rPr lang="ru-RU" dirty="0" err="1"/>
              <a:t>стимулиране</a:t>
            </a:r>
            <a:r>
              <a:rPr lang="ru-RU" dirty="0"/>
              <a:t> и </a:t>
            </a:r>
            <a:r>
              <a:rPr lang="ru-RU" dirty="0" err="1"/>
              <a:t>повишаване</a:t>
            </a:r>
            <a:r>
              <a:rPr lang="ru-RU" dirty="0"/>
              <a:t> на </a:t>
            </a:r>
            <a:r>
              <a:rPr lang="ru-RU" dirty="0" err="1"/>
              <a:t>уменията</a:t>
            </a:r>
            <a:r>
              <a:rPr lang="ru-RU" dirty="0"/>
              <a:t> и </a:t>
            </a:r>
            <a:r>
              <a:rPr lang="ru-RU" dirty="0" err="1"/>
              <a:t>способностите</a:t>
            </a:r>
            <a:r>
              <a:rPr lang="bg-BG" dirty="0"/>
              <a:t>, за</a:t>
            </a:r>
            <a:r>
              <a:rPr lang="ru-RU" dirty="0"/>
              <a:t> да стане конкурентоспособна и </a:t>
            </a:r>
            <a:r>
              <a:rPr lang="ru-RU" dirty="0" err="1"/>
              <a:t>мобилна</a:t>
            </a:r>
            <a:r>
              <a:rPr lang="ru-RU" dirty="0"/>
              <a:t>.</a:t>
            </a:r>
            <a:endParaRPr lang="bg-BG" dirty="0"/>
          </a:p>
          <a:p>
            <a:endParaRPr lang="bg-BG" dirty="0"/>
          </a:p>
        </p:txBody>
      </p:sp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55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516826"/>
            <a:ext cx="8686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РАБОТНИ ПАКЕТИ</a:t>
            </a:r>
          </a:p>
          <a:p>
            <a:pPr>
              <a:spcAft>
                <a:spcPts val="600"/>
              </a:spcAft>
            </a:pPr>
            <a:endParaRPr lang="ru-RU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WP3: Интелектуални продукти и приложения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A.8. Разработване на инструменти за самооценка</a:t>
            </a:r>
          </a:p>
          <a:p>
            <a:pPr lvl="0" fontAlgn="base"/>
            <a:r>
              <a:rPr lang="bg-BG" dirty="0"/>
              <a:t>Те ще подпомогнат търсещия работа 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bg-BG" dirty="0"/>
              <a:t>да разбира по-добре личността си, за да се насочи към подходяща заетост; 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bg-BG" dirty="0"/>
              <a:t>да избере кариера, като вземе под внимание индивидуалните си способности, умения и интереси; </a:t>
            </a:r>
          </a:p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bg-BG" dirty="0"/>
              <a:t>да е в състояние да „измери“ относителните силни страни на своите способности и знания, във връзка с избора за кариерно развитие; </a:t>
            </a:r>
          </a:p>
          <a:p>
            <a:pPr>
              <a:spcAft>
                <a:spcPts val="600"/>
              </a:spcAft>
            </a:pPr>
            <a:endParaRPr lang="ru-RU" dirty="0">
              <a:latin typeface="Trebuchet MS" pitchFamily="34" charset="0"/>
            </a:endParaRPr>
          </a:p>
        </p:txBody>
      </p:sp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516826"/>
            <a:ext cx="8686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РАБОТНИ ПАКЕТИ</a:t>
            </a:r>
          </a:p>
          <a:p>
            <a:pPr>
              <a:spcAft>
                <a:spcPts val="600"/>
              </a:spcAft>
            </a:pPr>
            <a:endParaRPr lang="ru-RU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WP3: Интелектуални продукти и приложения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A.9. Създаване на мрежа от </a:t>
            </a:r>
            <a:r>
              <a:rPr lang="ru-RU" sz="2300" dirty="0" err="1">
                <a:latin typeface="Trebuchet MS" pitchFamily="34" charset="0"/>
              </a:rPr>
              <a:t>заинтересовани</a:t>
            </a:r>
            <a:r>
              <a:rPr lang="ru-RU" sz="2300" dirty="0">
                <a:latin typeface="Trebuchet MS" pitchFamily="34" charset="0"/>
              </a:rPr>
              <a:t> </a:t>
            </a:r>
            <a:r>
              <a:rPr lang="ru-RU" sz="2300" dirty="0" err="1">
                <a:latin typeface="Trebuchet MS" pitchFamily="34" charset="0"/>
              </a:rPr>
              <a:t>страни</a:t>
            </a:r>
            <a:endParaRPr lang="ru-RU" sz="2300" dirty="0">
              <a:latin typeface="Trebuchet MS" pitchFamily="34" charset="0"/>
            </a:endParaRPr>
          </a:p>
          <a:p>
            <a:r>
              <a:rPr lang="ru-RU" dirty="0" err="1"/>
              <a:t>събиране</a:t>
            </a:r>
            <a:r>
              <a:rPr lang="ru-RU" dirty="0"/>
              <a:t> на </a:t>
            </a:r>
            <a:r>
              <a:rPr lang="ru-RU" dirty="0" err="1"/>
              <a:t>данни</a:t>
            </a:r>
            <a:r>
              <a:rPr lang="ru-RU" dirty="0"/>
              <a:t> за контакт на </a:t>
            </a:r>
            <a:r>
              <a:rPr lang="ru-RU" dirty="0" err="1"/>
              <a:t>потенциални</a:t>
            </a:r>
            <a:r>
              <a:rPr lang="ru-RU" dirty="0"/>
              <a:t> </a:t>
            </a:r>
            <a:r>
              <a:rPr lang="ru-RU" dirty="0" err="1"/>
              <a:t>членове</a:t>
            </a:r>
            <a:r>
              <a:rPr lang="ru-RU" dirty="0"/>
              <a:t> на </a:t>
            </a:r>
            <a:r>
              <a:rPr lang="ru-RU" dirty="0" err="1"/>
              <a:t>мрежата</a:t>
            </a:r>
            <a:r>
              <a:rPr lang="ru-RU" dirty="0"/>
              <a:t>.</a:t>
            </a:r>
          </a:p>
          <a:p>
            <a:r>
              <a:rPr lang="ru-RU" dirty="0" err="1"/>
              <a:t>Събиране</a:t>
            </a:r>
            <a:r>
              <a:rPr lang="ru-RU" dirty="0"/>
              <a:t> от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мрежата</a:t>
            </a:r>
            <a:r>
              <a:rPr lang="ru-RU" dirty="0"/>
              <a:t> на </a:t>
            </a:r>
            <a:r>
              <a:rPr lang="ru-RU" dirty="0" err="1"/>
              <a:t>добри</a:t>
            </a:r>
            <a:r>
              <a:rPr lang="ru-RU" dirty="0"/>
              <a:t> практики, за </a:t>
            </a:r>
            <a:r>
              <a:rPr lang="ru-RU" dirty="0" err="1"/>
              <a:t>включване</a:t>
            </a:r>
            <a:r>
              <a:rPr lang="ru-RU" dirty="0"/>
              <a:t> в </a:t>
            </a:r>
            <a:r>
              <a:rPr lang="ru-RU" dirty="0" err="1"/>
              <a:t>библиотеката</a:t>
            </a:r>
            <a:r>
              <a:rPr lang="ru-RU" dirty="0"/>
              <a:t> на </a:t>
            </a:r>
            <a:r>
              <a:rPr lang="ru-RU" dirty="0" err="1"/>
              <a:t>уеб</a:t>
            </a:r>
            <a:r>
              <a:rPr lang="ru-RU" dirty="0"/>
              <a:t> портала.</a:t>
            </a:r>
          </a:p>
          <a:p>
            <a:r>
              <a:rPr lang="ru-RU" dirty="0" err="1"/>
              <a:t>Разработване</a:t>
            </a:r>
            <a:r>
              <a:rPr lang="ru-RU" dirty="0"/>
              <a:t> на БД на </a:t>
            </a:r>
            <a:r>
              <a:rPr lang="ru-RU" dirty="0" err="1"/>
              <a:t>членовете</a:t>
            </a:r>
            <a:r>
              <a:rPr lang="ru-RU" dirty="0"/>
              <a:t> на </a:t>
            </a:r>
            <a:r>
              <a:rPr lang="ru-RU" dirty="0" err="1"/>
              <a:t>мрежата</a:t>
            </a:r>
            <a:r>
              <a:rPr lang="ru-RU" dirty="0"/>
              <a:t> , </a:t>
            </a:r>
            <a:r>
              <a:rPr lang="ru-RU" dirty="0" err="1"/>
              <a:t>съдържаща</a:t>
            </a:r>
            <a:r>
              <a:rPr lang="ru-RU" dirty="0"/>
              <a:t> </a:t>
            </a:r>
            <a:r>
              <a:rPr lang="ru-RU" dirty="0" err="1"/>
              <a:t>информационни</a:t>
            </a:r>
            <a:r>
              <a:rPr lang="ru-RU" dirty="0"/>
              <a:t> </a:t>
            </a:r>
            <a:r>
              <a:rPr lang="ru-RU" dirty="0" err="1"/>
              <a:t>материали</a:t>
            </a:r>
            <a:endParaRPr lang="ru-RU" dirty="0"/>
          </a:p>
          <a:p>
            <a:r>
              <a:rPr lang="ru-RU" dirty="0" err="1"/>
              <a:t>Комуникация</a:t>
            </a:r>
            <a:r>
              <a:rPr lang="ru-RU" dirty="0"/>
              <a:t> в </a:t>
            </a:r>
            <a:r>
              <a:rPr lang="ru-RU" dirty="0" err="1"/>
              <a:t>рамките</a:t>
            </a:r>
            <a:r>
              <a:rPr lang="ru-RU" dirty="0"/>
              <a:t> на </a:t>
            </a:r>
            <a:r>
              <a:rPr lang="ru-RU" dirty="0" err="1"/>
              <a:t>мрежата</a:t>
            </a:r>
            <a:endParaRPr lang="bg-BG" dirty="0"/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</p:txBody>
      </p:sp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425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516826"/>
            <a:ext cx="86868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РАБОТНИ ПАКЕТИ</a:t>
            </a:r>
          </a:p>
          <a:p>
            <a:pPr>
              <a:spcAft>
                <a:spcPts val="600"/>
              </a:spcAft>
            </a:pPr>
            <a:endParaRPr lang="ru-RU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WP3: Интелектуални продукти и приложения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А.10. Схема на платформата и разработване на </a:t>
            </a:r>
            <a:r>
              <a:rPr lang="ru-RU" sz="2300" dirty="0" err="1">
                <a:latin typeface="Trebuchet MS" pitchFamily="34" charset="0"/>
              </a:rPr>
              <a:t>съдържание</a:t>
            </a:r>
            <a:endParaRPr lang="ru-RU" sz="2300" dirty="0">
              <a:latin typeface="Trebuchet MS" pitchFamily="34" charset="0"/>
            </a:endParaRPr>
          </a:p>
          <a:p>
            <a:pPr lvl="0"/>
            <a:r>
              <a:rPr lang="bg-BG" sz="2000" b="1" u="sng" dirty="0"/>
              <a:t>Основни секции :</a:t>
            </a:r>
          </a:p>
          <a:p>
            <a:pPr lvl="0"/>
            <a:r>
              <a:rPr lang="bg-BG" dirty="0"/>
              <a:t>Кариера и работни места</a:t>
            </a:r>
          </a:p>
          <a:p>
            <a:pPr lvl="0"/>
            <a:r>
              <a:rPr lang="bg-BG" dirty="0"/>
              <a:t>Професионални умения и повишаване на образованието</a:t>
            </a:r>
            <a:r>
              <a:rPr lang="en-GB" dirty="0"/>
              <a:t>  </a:t>
            </a:r>
            <a:endParaRPr lang="bg-BG" dirty="0"/>
          </a:p>
          <a:p>
            <a:pPr lvl="0"/>
            <a:r>
              <a:rPr lang="bg-BG" dirty="0"/>
              <a:t>Инструменти за самооценка</a:t>
            </a:r>
          </a:p>
          <a:p>
            <a:r>
              <a:rPr lang="bg-BG" dirty="0"/>
              <a:t>Видео клипове за работни професии</a:t>
            </a:r>
            <a:r>
              <a:rPr lang="en-GB" dirty="0"/>
              <a:t>, </a:t>
            </a:r>
            <a:r>
              <a:rPr lang="bg-BG" dirty="0"/>
              <a:t>Видео </a:t>
            </a:r>
            <a:r>
              <a:rPr lang="en-GB" dirty="0"/>
              <a:t>tips</a:t>
            </a:r>
            <a:r>
              <a:rPr lang="bg-BG" dirty="0"/>
              <a:t> при кандидатстване за работа (подготовка на </a:t>
            </a:r>
            <a:r>
              <a:rPr lang="en-US" dirty="0"/>
              <a:t>CV </a:t>
            </a:r>
            <a:r>
              <a:rPr lang="bg-BG" dirty="0"/>
              <a:t>и поведение при интервю за работа)</a:t>
            </a:r>
          </a:p>
          <a:p>
            <a:r>
              <a:rPr lang="bg-BG" dirty="0"/>
              <a:t>Мрежа </a:t>
            </a:r>
          </a:p>
          <a:p>
            <a:r>
              <a:rPr lang="ru-RU" sz="2000" dirty="0">
                <a:latin typeface="Trebuchet MS" pitchFamily="34" charset="0"/>
              </a:rPr>
              <a:t>А.11. Разработка и </a:t>
            </a:r>
            <a:r>
              <a:rPr lang="ru-RU" sz="2000" dirty="0" err="1">
                <a:latin typeface="Trebuchet MS" pitchFamily="34" charset="0"/>
              </a:rPr>
              <a:t>поддържка</a:t>
            </a:r>
            <a:r>
              <a:rPr lang="ru-RU" sz="2000" dirty="0">
                <a:latin typeface="Trebuchet MS" pitchFamily="34" charset="0"/>
              </a:rPr>
              <a:t> на </a:t>
            </a:r>
            <a:r>
              <a:rPr lang="ru-RU" sz="2000" dirty="0" err="1">
                <a:latin typeface="Trebuchet MS" pitchFamily="34" charset="0"/>
              </a:rPr>
              <a:t>уеб</a:t>
            </a:r>
            <a:r>
              <a:rPr lang="ru-RU" sz="2000" dirty="0">
                <a:latin typeface="Trebuchet MS" pitchFamily="34" charset="0"/>
              </a:rPr>
              <a:t> </a:t>
            </a:r>
            <a:r>
              <a:rPr lang="ru-RU" sz="2000" dirty="0" err="1">
                <a:latin typeface="Trebuchet MS" pitchFamily="34" charset="0"/>
              </a:rPr>
              <a:t>базирана</a:t>
            </a:r>
            <a:r>
              <a:rPr lang="ru-RU" sz="2000" dirty="0">
                <a:latin typeface="Trebuchet MS" pitchFamily="34" charset="0"/>
              </a:rPr>
              <a:t> платформа</a:t>
            </a:r>
            <a:endParaRPr lang="en-US" sz="2000" dirty="0">
              <a:latin typeface="Trebuchet MS" pitchFamily="34" charset="0"/>
            </a:endParaRPr>
          </a:p>
          <a:p>
            <a:endParaRPr lang="bg-BG" sz="2000" dirty="0"/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</p:txBody>
      </p:sp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447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8686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РАБОТНИ ПАКЕТИ</a:t>
            </a:r>
          </a:p>
          <a:p>
            <a:pPr>
              <a:spcAft>
                <a:spcPts val="600"/>
              </a:spcAft>
            </a:pPr>
            <a:endParaRPr lang="ru-RU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WP4: Информация и </a:t>
            </a:r>
            <a:r>
              <a:rPr lang="ru-RU" sz="2300" b="1" dirty="0" err="1">
                <a:latin typeface="Trebuchet MS" pitchFamily="34" charset="0"/>
              </a:rPr>
              <a:t>осведоменост</a:t>
            </a:r>
            <a:endParaRPr lang="ru-RU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endParaRPr lang="ru-RU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A.12. Разработване на стратегията за устойчивост и разпространение на уеб </a:t>
            </a:r>
            <a:r>
              <a:rPr lang="ru-RU" sz="2300" dirty="0" err="1">
                <a:latin typeface="Trebuchet MS" pitchFamily="34" charset="0"/>
              </a:rPr>
              <a:t>платформата</a:t>
            </a:r>
            <a:r>
              <a:rPr lang="ru-RU" sz="2300" dirty="0">
                <a:latin typeface="Trebuchet MS" pitchFamily="34" charset="0"/>
              </a:rPr>
              <a:t> MOWEUP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A.13. Пилотни трейнинги и кръгли маси</a:t>
            </a:r>
            <a:endParaRPr lang="en-US" sz="2300" dirty="0">
              <a:latin typeface="Trebuchet MS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410200"/>
            <a:ext cx="2170113" cy="9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524000"/>
            <a:ext cx="86868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РЕЗУЛТАТИ ОТ ПРОЕКТА</a:t>
            </a:r>
          </a:p>
          <a:p>
            <a:pPr>
              <a:spcAft>
                <a:spcPts val="600"/>
              </a:spcAft>
            </a:pPr>
            <a:endParaRPr lang="ru-RU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Най-важните резултати от проекта </a:t>
            </a:r>
            <a:r>
              <a:rPr lang="ru-RU" sz="2300" dirty="0" err="1">
                <a:latin typeface="Trebuchet MS" pitchFamily="34" charset="0"/>
              </a:rPr>
              <a:t>са</a:t>
            </a:r>
            <a:r>
              <a:rPr lang="ru-RU" sz="2300" dirty="0">
                <a:latin typeface="Trebuchet MS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двуезичната уеб-базирана платформа RO-BG </a:t>
            </a:r>
          </a:p>
          <a:p>
            <a:pPr>
              <a:spcAft>
                <a:spcPts val="600"/>
              </a:spcAft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утвърдена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мрежа на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заинтересованите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страни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В допълнение: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- инструменти за самооценка, осигуряващи подкрепа за търсещите работа;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- проучвания за подобряване на заетостта;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- партньорски уеб сайтове, популяризиращи дейностите и проекта;</a:t>
            </a:r>
            <a:endParaRPr lang="en-US" sz="2300" dirty="0">
              <a:latin typeface="Trebuchet MS" pitchFamily="34" charset="0"/>
            </a:endParaRPr>
          </a:p>
        </p:txBody>
      </p:sp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86868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РЕЗУЛТАТИ ОТ ПРОЕКТА</a:t>
            </a:r>
          </a:p>
          <a:p>
            <a:pPr>
              <a:spcAft>
                <a:spcPts val="600"/>
              </a:spcAft>
            </a:pPr>
            <a:endParaRPr lang="ru-RU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В допълнение:</a:t>
            </a: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- </a:t>
            </a:r>
            <a:r>
              <a:rPr lang="ru-RU" sz="2300" dirty="0">
                <a:latin typeface="Trebuchet MS" pitchFamily="34" charset="0"/>
              </a:rPr>
              <a:t>База данни на членовете на </a:t>
            </a:r>
            <a:r>
              <a:rPr lang="ru-RU" sz="2300" dirty="0" err="1">
                <a:latin typeface="Trebuchet MS" pitchFamily="34" charset="0"/>
              </a:rPr>
              <a:t>мрежата</a:t>
            </a:r>
            <a:r>
              <a:rPr lang="ru-RU" sz="2300" dirty="0">
                <a:latin typeface="Trebuchet MS" pitchFamily="34" charset="0"/>
              </a:rPr>
              <a:t>, </a:t>
            </a:r>
            <a:r>
              <a:rPr lang="ru-RU" sz="2300" dirty="0" err="1">
                <a:latin typeface="Trebuchet MS" pitchFamily="34" charset="0"/>
              </a:rPr>
              <a:t>съдържаща</a:t>
            </a:r>
            <a:r>
              <a:rPr lang="ru-RU" sz="2300" dirty="0">
                <a:latin typeface="Trebuchet MS" pitchFamily="34" charset="0"/>
              </a:rPr>
              <a:t> на информационните им ресурси;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- Осведомителна кампания с пилотни обучения и кръгли маси;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- </a:t>
            </a:r>
            <a:r>
              <a:rPr lang="ru-RU" sz="2300" dirty="0" err="1">
                <a:latin typeface="Trebuchet MS" pitchFamily="34" charset="0"/>
              </a:rPr>
              <a:t>Медийна</a:t>
            </a:r>
            <a:r>
              <a:rPr lang="ru-RU" sz="2300" dirty="0">
                <a:latin typeface="Trebuchet MS" pitchFamily="34" charset="0"/>
              </a:rPr>
              <a:t> кампания и др.</a:t>
            </a:r>
            <a:endParaRPr lang="en-US" sz="2300" dirty="0">
              <a:latin typeface="Trebuchet MS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410200"/>
            <a:ext cx="2170113" cy="9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1600200"/>
            <a:ext cx="8610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sz="2400" dirty="0">
                <a:latin typeface="Trebuchet MS" pitchFamily="34" charset="0"/>
              </a:rPr>
              <a:t>Име на проекта: </a:t>
            </a:r>
            <a:r>
              <a:rPr lang="bg-BG" sz="2400" b="1" i="1" dirty="0">
                <a:latin typeface="Trebuchet MS" pitchFamily="34" charset="0"/>
              </a:rPr>
              <a:t>“Подобряване мобилността на работещи и безработни</a:t>
            </a:r>
            <a:r>
              <a:rPr lang="ru-RU" sz="2400" b="1" i="1" dirty="0">
                <a:latin typeface="Trebuchet MS" pitchFamily="34" charset="0"/>
              </a:rPr>
              <a:t>”</a:t>
            </a:r>
            <a:endParaRPr lang="en-US" sz="24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bg-BG" sz="2400" dirty="0">
                <a:latin typeface="Trebuchet MS" pitchFamily="34" charset="0"/>
              </a:rPr>
              <a:t>Акроним</a:t>
            </a:r>
            <a:r>
              <a:rPr lang="en-GB" sz="2400" dirty="0">
                <a:latin typeface="Trebuchet MS" pitchFamily="34" charset="0"/>
              </a:rPr>
              <a:t>: </a:t>
            </a:r>
            <a:r>
              <a:rPr lang="en-US" sz="2400" b="1" dirty="0">
                <a:latin typeface="Trebuchet MS" pitchFamily="34" charset="0"/>
              </a:rPr>
              <a:t>MOWE</a:t>
            </a:r>
            <a:r>
              <a:rPr lang="bg-BG" sz="2400" b="1" dirty="0">
                <a:latin typeface="Trebuchet MS" pitchFamily="34" charset="0"/>
              </a:rPr>
              <a:t> </a:t>
            </a:r>
            <a:r>
              <a:rPr lang="en-US" sz="2400" b="1" dirty="0">
                <a:latin typeface="Trebuchet MS" pitchFamily="34" charset="0"/>
              </a:rPr>
              <a:t>UP</a:t>
            </a:r>
            <a:endParaRPr lang="en-GB" sz="24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bg-BG" sz="2400" dirty="0">
                <a:latin typeface="Trebuchet MS" pitchFamily="34" charset="0"/>
              </a:rPr>
              <a:t>Приоритетна ос </a:t>
            </a:r>
            <a:r>
              <a:rPr lang="en-GB" sz="2400" dirty="0">
                <a:latin typeface="Trebuchet MS" pitchFamily="34" charset="0"/>
              </a:rPr>
              <a:t>№ 4: </a:t>
            </a:r>
            <a:r>
              <a:rPr lang="bg-BG" sz="2400" b="1" dirty="0">
                <a:latin typeface="Trebuchet MS" pitchFamily="34" charset="0"/>
              </a:rPr>
              <a:t>Квалифициран и приобщаващ регион</a:t>
            </a:r>
            <a:endParaRPr lang="en-US" sz="24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bg-BG" sz="2400" dirty="0">
                <a:latin typeface="Trebuchet MS" pitchFamily="34" charset="0"/>
              </a:rPr>
              <a:t>Специфична цел на приоритетната ос</a:t>
            </a:r>
            <a:r>
              <a:rPr lang="en-GB" sz="2400" dirty="0">
                <a:latin typeface="Trebuchet MS" pitchFamily="34" charset="0"/>
              </a:rPr>
              <a:t>: 4.1 </a:t>
            </a:r>
            <a:r>
              <a:rPr lang="ru-RU" sz="2400" dirty="0">
                <a:latin typeface="Trebuchet MS" pitchFamily="34" charset="0"/>
              </a:rPr>
              <a:t>„Създаване на интегриран трансграничен регион по отношение на заетостта и мобилността на работната сила“.</a:t>
            </a:r>
            <a:endParaRPr lang="en-US" sz="2400" dirty="0">
              <a:latin typeface="Trebuchet MS" pitchFamily="34" charset="0"/>
            </a:endParaRPr>
          </a:p>
          <a:p>
            <a:r>
              <a:rPr lang="bg-BG" sz="2400" dirty="0">
                <a:latin typeface="Trebuchet MS" pitchFamily="34" charset="0"/>
              </a:rPr>
              <a:t>Тип на проекта</a:t>
            </a:r>
            <a:r>
              <a:rPr lang="en-GB" sz="2400" dirty="0">
                <a:latin typeface="Trebuchet MS" pitchFamily="34" charset="0"/>
              </a:rPr>
              <a:t>: </a:t>
            </a:r>
            <a:r>
              <a:rPr lang="bg-BG" sz="2400" b="1" dirty="0">
                <a:latin typeface="Trebuchet MS" pitchFamily="34" charset="0"/>
              </a:rPr>
              <a:t>Мек</a:t>
            </a:r>
            <a:endParaRPr lang="en-US" sz="2400" b="1" dirty="0">
              <a:latin typeface="Trebuchet MS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486400"/>
            <a:ext cx="1865313" cy="83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86868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ЕКИПИ ПО ПРОЕКТА</a:t>
            </a:r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u="sng" dirty="0">
                <a:latin typeface="Trebuchet MS" pitchFamily="34" charset="0"/>
              </a:rPr>
              <a:t>ТПП Добрич</a:t>
            </a:r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Татяна Гичева - Местен координатор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Герман Германов – Експерт комуникации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Георги Колев – Организатор събития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Веселина Дженкова - Технически сътрудник</a:t>
            </a:r>
            <a:endParaRPr lang="en-US" sz="2300" dirty="0">
              <a:latin typeface="Trebuchet MS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410200"/>
            <a:ext cx="2170113" cy="9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86868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ЕКИПИ ПО ПРОЕКТА</a:t>
            </a:r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ЕИКТ ЕВРИКА</a:t>
            </a:r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Божанка Събева - Местен координатор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Веселин Каваев – Технически експерт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Красен Русев – Организатор събития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410200"/>
            <a:ext cx="2170113" cy="9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86868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ЕКИПИ ПО ПРОЕКТА</a:t>
            </a:r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ТПП Констанца</a:t>
            </a:r>
          </a:p>
          <a:p>
            <a:pPr>
              <a:spcAft>
                <a:spcPts val="600"/>
              </a:spcAft>
            </a:pPr>
            <a:endParaRPr lang="ru-RU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latin typeface="Trebuchet MS" pitchFamily="34" charset="0"/>
              </a:rPr>
              <a:t>Adriana Barothi </a:t>
            </a:r>
            <a:r>
              <a:rPr lang="ru-RU" sz="2300" dirty="0">
                <a:latin typeface="Trebuchet MS" pitchFamily="34" charset="0"/>
              </a:rPr>
              <a:t>- Местен координатор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latin typeface="Trebuchet MS" pitchFamily="34" charset="0"/>
              </a:rPr>
              <a:t>Laura </a:t>
            </a:r>
            <a:r>
              <a:rPr lang="en-US" sz="2300" dirty="0" err="1">
                <a:latin typeface="Trebuchet MS" pitchFamily="34" charset="0"/>
              </a:rPr>
              <a:t>Tirziu</a:t>
            </a:r>
            <a:r>
              <a:rPr lang="en-US" sz="2300" dirty="0">
                <a:latin typeface="Trebuchet MS" pitchFamily="34" charset="0"/>
              </a:rPr>
              <a:t> </a:t>
            </a:r>
            <a:r>
              <a:rPr lang="ru-RU" sz="2300" dirty="0">
                <a:latin typeface="Trebuchet MS" pitchFamily="34" charset="0"/>
              </a:rPr>
              <a:t>– Технически </a:t>
            </a:r>
            <a:r>
              <a:rPr lang="ru-RU" sz="2300" dirty="0" err="1">
                <a:latin typeface="Trebuchet MS" pitchFamily="34" charset="0"/>
              </a:rPr>
              <a:t>сътрудник</a:t>
            </a:r>
            <a:endParaRPr lang="ru-RU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latin typeface="Trebuchet MS" pitchFamily="34" charset="0"/>
              </a:rPr>
              <a:t>Cristina </a:t>
            </a:r>
            <a:r>
              <a:rPr lang="en-US" sz="2300" dirty="0" err="1">
                <a:latin typeface="Trebuchet MS" pitchFamily="34" charset="0"/>
              </a:rPr>
              <a:t>Zaharia</a:t>
            </a:r>
            <a:r>
              <a:rPr lang="en-US" sz="2300" dirty="0">
                <a:latin typeface="Trebuchet MS" pitchFamily="34" charset="0"/>
              </a:rPr>
              <a:t> </a:t>
            </a:r>
            <a:r>
              <a:rPr lang="ru-RU" sz="2300" dirty="0">
                <a:latin typeface="Trebuchet MS" pitchFamily="34" charset="0"/>
              </a:rPr>
              <a:t>– Организатор </a:t>
            </a:r>
            <a:r>
              <a:rPr lang="ru-RU" sz="2300" dirty="0" err="1">
                <a:latin typeface="Trebuchet MS" pitchFamily="34" charset="0"/>
              </a:rPr>
              <a:t>събития</a:t>
            </a:r>
            <a:endParaRPr lang="ru-RU" sz="2300" dirty="0">
              <a:latin typeface="Trebuchet MS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410200"/>
            <a:ext cx="2170113" cy="9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690336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atin typeface="Trebuchet MS" pitchFamily="34" charset="0"/>
              </a:rPr>
              <a:t>БЛАГОДАРЯ ЗА ВНИМАНИЕТО</a:t>
            </a:r>
            <a:r>
              <a:rPr lang="en-US" b="1" dirty="0">
                <a:latin typeface="Trebuchet MS" pitchFamily="34" charset="0"/>
              </a:rPr>
              <a:t>!</a:t>
            </a:r>
          </a:p>
          <a:p>
            <a:pPr algn="ctr"/>
            <a:r>
              <a:rPr lang="bg-BG" b="1" dirty="0">
                <a:latin typeface="Trebuchet MS" pitchFamily="34" charset="0"/>
              </a:rPr>
              <a:t>гр. Добрич; </a:t>
            </a:r>
          </a:p>
          <a:p>
            <a:pPr algn="ctr"/>
            <a:r>
              <a:rPr lang="bg-BG" b="1" dirty="0">
                <a:latin typeface="Trebuchet MS" pitchFamily="34" charset="0"/>
              </a:rPr>
              <a:t>ул. „България“ 3  </a:t>
            </a:r>
          </a:p>
          <a:p>
            <a:pPr algn="ctr"/>
            <a:r>
              <a:rPr lang="bg-BG" b="1" dirty="0">
                <a:latin typeface="Trebuchet MS" pitchFamily="34" charset="0"/>
              </a:rPr>
              <a:t>тел. +359 601472</a:t>
            </a:r>
            <a:endParaRPr lang="en-US" b="1" dirty="0">
              <a:latin typeface="Trebuchet MS" pitchFamily="34" charset="0"/>
            </a:endParaRPr>
          </a:p>
          <a:p>
            <a:pPr algn="ctr"/>
            <a:endParaRPr lang="en-US" dirty="0">
              <a:latin typeface="Trebuchet MS" pitchFamily="34" charset="0"/>
            </a:endParaRPr>
          </a:p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56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61722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76600" y="6169223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6477000"/>
            <a:ext cx="838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latin typeface="Trebuchet MS" pitchFamily="34" charset="0"/>
              </a:rPr>
              <a:t>Съдържанието на този материал не представлява непременно официалната позиция на Европейския съюз.</a:t>
            </a:r>
            <a:endParaRPr lang="en-US" sz="1200" dirty="0">
              <a:latin typeface="Trebuchet MS" pitchFamily="34" charset="0"/>
            </a:endParaRPr>
          </a:p>
        </p:txBody>
      </p:sp>
      <p:pic>
        <p:nvPicPr>
          <p:cNvPr id="12" name="Picture 11" descr="Inter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5121759"/>
            <a:ext cx="2133600" cy="97424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0692" y="4724400"/>
            <a:ext cx="3043221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Logo 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2" name="Picture 21" descr="Logo-BgGo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3" name="Picture 22" descr="logo CCI b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868680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sz="2300" dirty="0">
                <a:latin typeface="Trebuchet MS" pitchFamily="34" charset="0"/>
              </a:rPr>
              <a:t>Финансираща програма</a:t>
            </a:r>
            <a:r>
              <a:rPr lang="en-GB" sz="2300" dirty="0">
                <a:latin typeface="Trebuchet MS" pitchFamily="34" charset="0"/>
              </a:rPr>
              <a:t>: </a:t>
            </a:r>
            <a:r>
              <a:rPr lang="bg-BG" sz="2300" dirty="0">
                <a:latin typeface="Trebuchet MS" pitchFamily="34" charset="0"/>
              </a:rPr>
              <a:t>ИНТЕРРЕГ</a:t>
            </a:r>
            <a:r>
              <a:rPr lang="en-GB" sz="2300" b="1" dirty="0">
                <a:latin typeface="Trebuchet MS" pitchFamily="34" charset="0"/>
              </a:rPr>
              <a:t> V-A </a:t>
            </a:r>
            <a:r>
              <a:rPr lang="bg-BG" sz="2300" b="1" dirty="0">
                <a:latin typeface="Trebuchet MS" pitchFamily="34" charset="0"/>
              </a:rPr>
              <a:t>Румъния - България</a:t>
            </a:r>
            <a:endParaRPr lang="en-GB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bg-BG" sz="2300" dirty="0">
                <a:latin typeface="Trebuchet MS" pitchFamily="34" charset="0"/>
              </a:rPr>
              <a:t>Бюджет</a:t>
            </a:r>
            <a:r>
              <a:rPr lang="en-GB" sz="2300" dirty="0">
                <a:latin typeface="Trebuchet MS" pitchFamily="34" charset="0"/>
              </a:rPr>
              <a:t>: </a:t>
            </a:r>
            <a:r>
              <a:rPr lang="ru-RU" sz="2300" b="1" dirty="0">
                <a:latin typeface="Trebuchet MS" pitchFamily="34" charset="0"/>
              </a:rPr>
              <a:t>399 360.85 €, </a:t>
            </a:r>
          </a:p>
          <a:p>
            <a:pPr>
              <a:spcAft>
                <a:spcPts val="600"/>
              </a:spcAft>
            </a:pPr>
            <a:r>
              <a:rPr lang="bg-BG" sz="2300" b="1" dirty="0">
                <a:latin typeface="Trebuchet MS" pitchFamily="34" charset="0"/>
              </a:rPr>
              <a:t>от които </a:t>
            </a:r>
            <a:r>
              <a:rPr lang="ru-RU" sz="2300" b="1" dirty="0">
                <a:latin typeface="Trebuchet MS" pitchFamily="34" charset="0"/>
              </a:rPr>
              <a:t>339 456,72 € </a:t>
            </a:r>
            <a:r>
              <a:rPr lang="en-US" sz="2300" b="1" dirty="0">
                <a:latin typeface="Trebuchet MS" pitchFamily="34" charset="0"/>
              </a:rPr>
              <a:t> </a:t>
            </a:r>
            <a:r>
              <a:rPr lang="bg-BG" sz="2300" b="1" dirty="0">
                <a:latin typeface="Trebuchet MS" pitchFamily="34" charset="0"/>
              </a:rPr>
              <a:t>от ЕФРР</a:t>
            </a:r>
            <a:r>
              <a:rPr lang="en-GB" sz="2300" b="1" dirty="0">
                <a:latin typeface="Trebuchet MS" pitchFamily="34" charset="0"/>
              </a:rPr>
              <a:t> </a:t>
            </a:r>
            <a:r>
              <a:rPr lang="bg-BG" sz="2300" b="1" dirty="0">
                <a:latin typeface="Trebuchet MS" pitchFamily="34" charset="0"/>
              </a:rPr>
              <a:t>(85%) 13% държавно съфинансиране и 2% финансиране от партньорите</a:t>
            </a:r>
            <a:endParaRPr lang="en-GB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bg-BG" sz="2300" b="1" dirty="0">
                <a:latin typeface="Trebuchet MS" pitchFamily="34" charset="0"/>
              </a:rPr>
              <a:t>Партньори по проекта:</a:t>
            </a:r>
            <a:endParaRPr lang="en-GB" sz="2300" b="1" dirty="0">
              <a:latin typeface="Trebuchet MS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bg-BG" sz="2300" dirty="0">
                <a:latin typeface="Trebuchet MS" pitchFamily="34" charset="0"/>
              </a:rPr>
              <a:t> Водещ партньор </a:t>
            </a:r>
            <a:r>
              <a:rPr lang="en-GB" sz="2300" dirty="0">
                <a:latin typeface="Trebuchet MS" pitchFamily="34" charset="0"/>
              </a:rPr>
              <a:t>– </a:t>
            </a:r>
            <a:r>
              <a:rPr lang="bg-BG" sz="2300" dirty="0">
                <a:latin typeface="Trebuchet MS" pitchFamily="34" charset="0"/>
              </a:rPr>
              <a:t>Търговско-промишлена палата Добрич, България</a:t>
            </a:r>
            <a:r>
              <a:rPr lang="en-GB" sz="2300" b="1" dirty="0">
                <a:latin typeface="Trebuchet MS" pitchFamily="34" charset="0"/>
              </a:rPr>
              <a:t> </a:t>
            </a:r>
            <a:endParaRPr lang="en-GB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bg-BG" sz="2300" dirty="0">
                <a:latin typeface="Trebuchet MS" pitchFamily="34" charset="0"/>
              </a:rPr>
              <a:t> Партньор 2</a:t>
            </a:r>
            <a:r>
              <a:rPr lang="en-GB" sz="2300" dirty="0">
                <a:latin typeface="Trebuchet MS" pitchFamily="34" charset="0"/>
              </a:rPr>
              <a:t> – </a:t>
            </a:r>
            <a:r>
              <a:rPr lang="ru-RU" sz="2300" dirty="0">
                <a:latin typeface="Trebuchet MS" pitchFamily="34" charset="0"/>
              </a:rPr>
              <a:t>Европейски Институт по Културен Туризъм ЕВРИКА, </a:t>
            </a:r>
            <a:r>
              <a:rPr lang="bg-BG" sz="2300" dirty="0">
                <a:latin typeface="Trebuchet MS" pitchFamily="34" charset="0"/>
              </a:rPr>
              <a:t>Добрич, България</a:t>
            </a:r>
          </a:p>
          <a:p>
            <a:pPr>
              <a:spcAft>
                <a:spcPts val="600"/>
              </a:spcAft>
            </a:pPr>
            <a:r>
              <a:rPr lang="bg-BG" sz="2300" dirty="0">
                <a:latin typeface="Trebuchet MS" pitchFamily="34" charset="0"/>
              </a:rPr>
              <a:t>- Партньор 3 – </a:t>
            </a:r>
            <a:r>
              <a:rPr lang="ru-RU" sz="2300" dirty="0">
                <a:latin typeface="Trebuchet MS" pitchFamily="34" charset="0"/>
              </a:rPr>
              <a:t>Камара за търговия, индустрия, навигация и земеделие” – Констанца, Румъния</a:t>
            </a:r>
            <a:endParaRPr lang="en-US" sz="2300" b="1" dirty="0">
              <a:latin typeface="Trebuchet MS" pitchFamily="34" charset="0"/>
            </a:endParaRPr>
          </a:p>
        </p:txBody>
      </p:sp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839100"/>
            <a:ext cx="8686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sz="2300" b="1" dirty="0">
                <a:latin typeface="Trebuchet MS" pitchFamily="34" charset="0"/>
              </a:rPr>
              <a:t>Период на изпълнение: май 2017 – май 2019 </a:t>
            </a:r>
          </a:p>
          <a:p>
            <a:pPr>
              <a:spcAft>
                <a:spcPts val="600"/>
              </a:spcAft>
            </a:pPr>
            <a:r>
              <a:rPr lang="ru-RU" sz="2300" b="1" dirty="0" err="1">
                <a:latin typeface="Trebuchet MS" pitchFamily="34" charset="0"/>
              </a:rPr>
              <a:t>Територия</a:t>
            </a:r>
            <a:r>
              <a:rPr lang="ru-RU" sz="2300" b="1" dirty="0">
                <a:latin typeface="Trebuchet MS" pitchFamily="34" charset="0"/>
              </a:rPr>
              <a:t> на проекта: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/>
            </a:r>
            <a:br>
              <a:rPr lang="ru-RU" sz="2300" dirty="0">
                <a:latin typeface="Trebuchet MS" pitchFamily="34" charset="0"/>
              </a:rPr>
            </a:br>
            <a:endParaRPr lang="en-US" sz="2300" b="1" dirty="0">
              <a:latin typeface="Trebuchet MS" pitchFamily="34" charset="0"/>
            </a:endParaRPr>
          </a:p>
        </p:txBody>
      </p:sp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AB4C180D-30EE-41B5-A1E6-958BBE5781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828895"/>
            <a:ext cx="7454118" cy="2910949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410200"/>
            <a:ext cx="2170113" cy="9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3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839100"/>
            <a:ext cx="86868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Цели на проекта: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/>
            </a:r>
            <a:br>
              <a:rPr lang="ru-RU" sz="2300" dirty="0">
                <a:latin typeface="Trebuchet MS" pitchFamily="34" charset="0"/>
              </a:rPr>
            </a:br>
            <a:r>
              <a:rPr lang="ru-RU" sz="2300" dirty="0">
                <a:latin typeface="Trebuchet MS" pitchFamily="34" charset="0"/>
              </a:rPr>
              <a:t>1. Да разработи и поддържа уеб базирана платформа, с информация за кариерно развитие и инструменти за самооценка на знания, умения, способности;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/>
            </a:r>
            <a:br>
              <a:rPr lang="ru-RU" sz="2300" dirty="0">
                <a:latin typeface="Trebuchet MS" pitchFamily="34" charset="0"/>
              </a:rPr>
            </a:br>
            <a:r>
              <a:rPr lang="ru-RU" sz="2300" dirty="0">
                <a:latin typeface="Trebuchet MS" pitchFamily="34" charset="0"/>
              </a:rPr>
              <a:t>2</a:t>
            </a:r>
            <a:r>
              <a:rPr lang="en-US" sz="2300" dirty="0">
                <a:latin typeface="Trebuchet MS" pitchFamily="34" charset="0"/>
              </a:rPr>
              <a:t>. </a:t>
            </a:r>
            <a:r>
              <a:rPr lang="ru-RU" sz="2300" dirty="0">
                <a:latin typeface="Trebuchet MS" pitchFamily="34" charset="0"/>
              </a:rPr>
              <a:t>Да допринесе за създаването на интегрирана трансгранична зона по отношение на заетостта и мобилността на работната сила;</a:t>
            </a:r>
          </a:p>
          <a:p>
            <a:pPr>
              <a:spcAft>
                <a:spcPts val="600"/>
              </a:spcAft>
            </a:pPr>
            <a:endParaRPr lang="en-US" sz="2300" b="1" dirty="0">
              <a:latin typeface="Trebuchet MS" pitchFamily="34" charset="0"/>
            </a:endParaRPr>
          </a:p>
        </p:txBody>
      </p:sp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28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410200"/>
            <a:ext cx="2170113" cy="9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3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877952"/>
            <a:ext cx="8686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Цели на проекта:</a:t>
            </a:r>
            <a:r>
              <a:rPr lang="ru-RU" sz="2300" dirty="0">
                <a:latin typeface="Trebuchet MS" pitchFamily="34" charset="0"/>
              </a:rPr>
              <a:t/>
            </a:r>
            <a:br>
              <a:rPr lang="ru-RU" sz="2300" dirty="0">
                <a:latin typeface="Trebuchet MS" pitchFamily="34" charset="0"/>
              </a:rPr>
            </a:br>
            <a:r>
              <a:rPr lang="ru-RU" sz="2300" dirty="0">
                <a:latin typeface="Trebuchet MS" pitchFamily="34" charset="0"/>
              </a:rPr>
              <a:t/>
            </a:r>
            <a:br>
              <a:rPr lang="ru-RU" sz="2300" dirty="0">
                <a:latin typeface="Trebuchet MS" pitchFamily="34" charset="0"/>
              </a:rPr>
            </a:br>
            <a:r>
              <a:rPr lang="ru-RU" sz="2300" dirty="0">
                <a:latin typeface="Trebuchet MS" pitchFamily="34" charset="0"/>
              </a:rPr>
              <a:t>3</a:t>
            </a:r>
            <a:r>
              <a:rPr lang="en-US" sz="2300" dirty="0">
                <a:latin typeface="Trebuchet MS" pitchFamily="34" charset="0"/>
              </a:rPr>
              <a:t>.</a:t>
            </a:r>
            <a:r>
              <a:rPr lang="ru-RU" sz="2300" dirty="0">
                <a:latin typeface="Trebuchet MS" pitchFamily="34" charset="0"/>
              </a:rPr>
              <a:t> Да подпомогне работната сила при намиране на трансгранични работни места и подобри предприемаческия дух;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/>
            </a:r>
            <a:br>
              <a:rPr lang="ru-RU" sz="2300" dirty="0">
                <a:latin typeface="Trebuchet MS" pitchFamily="34" charset="0"/>
              </a:rPr>
            </a:br>
            <a:r>
              <a:rPr lang="ru-RU" sz="2300" dirty="0">
                <a:latin typeface="Trebuchet MS" pitchFamily="34" charset="0"/>
              </a:rPr>
              <a:t>4</a:t>
            </a:r>
            <a:r>
              <a:rPr lang="en-US" sz="2300" dirty="0">
                <a:latin typeface="Trebuchet MS" pitchFamily="34" charset="0"/>
              </a:rPr>
              <a:t>.</a:t>
            </a:r>
            <a:r>
              <a:rPr lang="ru-RU" sz="2300" dirty="0">
                <a:latin typeface="Trebuchet MS" pitchFamily="34" charset="0"/>
              </a:rPr>
              <a:t> Да създаде измерими резултати, </a:t>
            </a:r>
            <a:r>
              <a:rPr lang="ru-RU" sz="2300" dirty="0" err="1">
                <a:latin typeface="Trebuchet MS" pitchFamily="34" charset="0"/>
              </a:rPr>
              <a:t>които</a:t>
            </a:r>
            <a:r>
              <a:rPr lang="ru-RU" sz="2300" dirty="0">
                <a:latin typeface="Trebuchet MS" pitchFamily="34" charset="0"/>
              </a:rPr>
              <a:t> </a:t>
            </a:r>
            <a:r>
              <a:rPr lang="bg-BG" sz="2300" dirty="0">
                <a:latin typeface="Trebuchet MS" pitchFamily="34" charset="0"/>
              </a:rPr>
              <a:t>допринасят</a:t>
            </a:r>
            <a:r>
              <a:rPr lang="ru-RU" sz="2300" dirty="0">
                <a:latin typeface="Trebuchet MS" pitchFamily="34" charset="0"/>
              </a:rPr>
              <a:t> </a:t>
            </a:r>
            <a:r>
              <a:rPr lang="bg-BG" sz="2300" dirty="0">
                <a:latin typeface="Trebuchet MS" pitchFamily="34" charset="0"/>
              </a:rPr>
              <a:t>трансграничният</a:t>
            </a:r>
            <a:r>
              <a:rPr lang="ru-RU" sz="2300" dirty="0">
                <a:latin typeface="Trebuchet MS" pitchFamily="34" charset="0"/>
              </a:rPr>
              <a:t>  район да бъде регион, в който има по-добри възможности  за живеене, учене и работа.</a:t>
            </a:r>
            <a:endParaRPr lang="en-US" sz="2300" b="1" dirty="0">
              <a:latin typeface="Trebuchet MS" pitchFamily="34" charset="0"/>
            </a:endParaRPr>
          </a:p>
        </p:txBody>
      </p:sp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27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86868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Trebuchet MS" pitchFamily="34" charset="0"/>
              </a:rPr>
              <a:t>Очаквани резултати: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Trebuchet MS" pitchFamily="34" charset="0"/>
              </a:rPr>
              <a:t/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>- увеличаване на източниците на специализирана информация, помощни материали и знания;</a:t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>- подобряване на достъпа до съвместни инициативи за заетост;</a:t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>- засилено развитие на иновативни услуги за кариерно развитие;</a:t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>- </a:t>
            </a:r>
            <a:r>
              <a:rPr lang="ru-RU" sz="2400" dirty="0" err="1">
                <a:latin typeface="Trebuchet MS" pitchFamily="34" charset="0"/>
              </a:rPr>
              <a:t>насърч</a:t>
            </a:r>
            <a:r>
              <a:rPr lang="en-US" sz="2400" dirty="0">
                <a:latin typeface="Trebuchet MS" pitchFamily="34" charset="0"/>
              </a:rPr>
              <a:t>e</a:t>
            </a:r>
            <a:r>
              <a:rPr lang="bg-BG" sz="2400" dirty="0">
                <a:latin typeface="Trebuchet MS" pitchFamily="34" charset="0"/>
              </a:rPr>
              <a:t>на </a:t>
            </a:r>
            <a:r>
              <a:rPr lang="ru-RU" sz="2400" dirty="0" err="1">
                <a:latin typeface="Trebuchet MS" pitchFamily="34" charset="0"/>
              </a:rPr>
              <a:t>заетост</a:t>
            </a:r>
            <a:r>
              <a:rPr lang="ru-RU" sz="2400" dirty="0">
                <a:latin typeface="Trebuchet MS" pitchFamily="34" charset="0"/>
              </a:rPr>
              <a:t>;</a:t>
            </a:r>
            <a:br>
              <a:rPr lang="ru-RU" sz="2400" dirty="0">
                <a:latin typeface="Trebuchet MS" pitchFamily="34" charset="0"/>
              </a:rPr>
            </a:br>
            <a:r>
              <a:rPr lang="ru-RU" sz="2400" dirty="0">
                <a:latin typeface="Trebuchet MS" pitchFamily="34" charset="0"/>
              </a:rPr>
              <a:t>- подкрепа на  мобилността на работната сила.</a:t>
            </a:r>
            <a:endParaRPr lang="en-US" sz="2300" b="1" dirty="0">
              <a:latin typeface="Trebuchet MS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410200"/>
            <a:ext cx="2170113" cy="9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95520"/>
            <a:ext cx="86868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bg-BG" sz="2300" b="1" dirty="0">
                <a:latin typeface="Trebuchet MS" pitchFamily="34" charset="0"/>
              </a:rPr>
              <a:t>ЦЕЛЕВИ ГРУПИ НА ПРОЕКТА</a:t>
            </a:r>
          </a:p>
          <a:p>
            <a:pPr algn="ctr">
              <a:spcAft>
                <a:spcPts val="600"/>
              </a:spcAft>
            </a:pPr>
            <a:r>
              <a:rPr lang="bg-BG" sz="2300" b="1" dirty="0">
                <a:latin typeface="Trebuchet MS" pitchFamily="34" charset="0"/>
              </a:rPr>
              <a:t>Директни целеви групи:</a:t>
            </a:r>
          </a:p>
          <a:p>
            <a:pPr>
              <a:spcAft>
                <a:spcPts val="600"/>
              </a:spcAft>
            </a:pPr>
            <a:endParaRPr lang="bg-BG" sz="23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bg-BG" sz="2300" dirty="0">
                <a:latin typeface="Trebuchet MS" pitchFamily="34" charset="0"/>
              </a:rPr>
              <a:t>- работещи и безработни лица в трудоспособна възраст, търсещи работа;</a:t>
            </a:r>
          </a:p>
          <a:p>
            <a:pPr>
              <a:spcAft>
                <a:spcPts val="600"/>
              </a:spcAft>
            </a:pPr>
            <a:r>
              <a:rPr lang="bg-BG" sz="2300" dirty="0">
                <a:latin typeface="Trebuchet MS" pitchFamily="34" charset="0"/>
              </a:rPr>
              <a:t>- организации и структури в качеството си на бенефициенти и участници по проекти;</a:t>
            </a:r>
          </a:p>
          <a:p>
            <a:pPr>
              <a:spcAft>
                <a:spcPts val="600"/>
              </a:spcAft>
            </a:pPr>
            <a:r>
              <a:rPr lang="bg-BG" sz="2300" dirty="0">
                <a:latin typeface="Trebuchet MS" pitchFamily="34" charset="0"/>
              </a:rPr>
              <a:t>- икономически и социални партньори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410200"/>
            <a:ext cx="2170113" cy="9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62252" y="6477000"/>
            <a:ext cx="1948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rebuchet MS" pitchFamily="34" charset="0"/>
                <a:hlinkClick r:id="rId2"/>
              </a:rPr>
              <a:t>www.interregrobg.eu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8686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b="1" dirty="0">
                <a:latin typeface="Trebuchet MS" pitchFamily="34" charset="0"/>
              </a:rPr>
              <a:t>ЦЕЛЕВИ ГРУПИ НА ПРОЕКТА</a:t>
            </a:r>
          </a:p>
          <a:p>
            <a:pPr algn="ctr">
              <a:spcAft>
                <a:spcPts val="600"/>
              </a:spcAft>
            </a:pPr>
            <a:r>
              <a:rPr lang="ru-RU" sz="2300" b="1" dirty="0" err="1">
                <a:latin typeface="Trebuchet MS" pitchFamily="34" charset="0"/>
              </a:rPr>
              <a:t>Индиректни</a:t>
            </a:r>
            <a:r>
              <a:rPr lang="ru-RU" sz="2300" b="1" dirty="0">
                <a:latin typeface="Trebuchet MS" pitchFamily="34" charset="0"/>
              </a:rPr>
              <a:t> целеви групи: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- работодатели;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- регионални и </a:t>
            </a:r>
            <a:r>
              <a:rPr lang="ru-RU" sz="2300" dirty="0" err="1">
                <a:latin typeface="Trebuchet MS" pitchFamily="34" charset="0"/>
              </a:rPr>
              <a:t>местни</a:t>
            </a:r>
            <a:r>
              <a:rPr lang="ru-RU" sz="2300" dirty="0">
                <a:latin typeface="Trebuchet MS" pitchFamily="34" charset="0"/>
              </a:rPr>
              <a:t> власти;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- </a:t>
            </a:r>
            <a:r>
              <a:rPr lang="ru-RU" sz="2300" dirty="0" err="1">
                <a:latin typeface="Trebuchet MS" pitchFamily="34" charset="0"/>
              </a:rPr>
              <a:t>търговски</a:t>
            </a:r>
            <a:r>
              <a:rPr lang="ru-RU" sz="2300" dirty="0">
                <a:latin typeface="Trebuchet MS" pitchFamily="34" charset="0"/>
              </a:rPr>
              <a:t> и бизнес организации;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- НПО-та, особено тези за насърчаване на равенството между мъжете и жените;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- организации, работещи за опазването на околната среда;</a:t>
            </a:r>
          </a:p>
          <a:p>
            <a:pPr>
              <a:spcAft>
                <a:spcPts val="600"/>
              </a:spcAft>
            </a:pPr>
            <a:r>
              <a:rPr lang="ru-RU" sz="2300" dirty="0">
                <a:latin typeface="Trebuchet MS" pitchFamily="34" charset="0"/>
              </a:rPr>
              <a:t>- граждани.</a:t>
            </a:r>
            <a:endParaRPr lang="en-US" sz="2300" dirty="0">
              <a:latin typeface="Trebuchet MS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410200"/>
            <a:ext cx="2170113" cy="9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Logo 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35" y="381000"/>
            <a:ext cx="4114800" cy="861233"/>
          </a:xfrm>
          <a:prstGeom prst="rect">
            <a:avLst/>
          </a:prstGeom>
        </p:spPr>
      </p:pic>
      <p:pic>
        <p:nvPicPr>
          <p:cNvPr id="20" name="Picture 19" descr="Logo-Bg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5902" y="189207"/>
            <a:ext cx="1524000" cy="1053026"/>
          </a:xfrm>
          <a:prstGeom prst="rect">
            <a:avLst/>
          </a:prstGeom>
        </p:spPr>
      </p:pic>
      <p:pic>
        <p:nvPicPr>
          <p:cNvPr id="21" name="Picture 20" descr="logo CCI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65463"/>
            <a:ext cx="1355855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182" y="152400"/>
            <a:ext cx="1264920" cy="1089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836</Words>
  <Application>Microsoft Office PowerPoint</Application>
  <PresentationFormat>On-screen Show (4:3)</PresentationFormat>
  <Paragraphs>178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Saints</dc:creator>
  <cp:lastModifiedBy>Saints</cp:lastModifiedBy>
  <cp:revision>55</cp:revision>
  <dcterms:created xsi:type="dcterms:W3CDTF">2006-08-16T00:00:00Z</dcterms:created>
  <dcterms:modified xsi:type="dcterms:W3CDTF">2017-12-21T08:59:25Z</dcterms:modified>
</cp:coreProperties>
</file>