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 varScale="1">
        <p:scale>
          <a:sx n="69" d="100"/>
          <a:sy n="69" d="100"/>
        </p:scale>
        <p:origin x="-642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DBC-4659-4986-8F67-A0E38D398D07}" type="datetimeFigureOut">
              <a:rPr lang="sl-SI" smtClean="0"/>
              <a:pPr/>
              <a:t>26.4.2016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192E-C851-4B34-9CDA-139EBFC6A062}" type="slidenum">
              <a:rPr lang="sl-SI" smtClean="0"/>
              <a:pPr/>
              <a:t>‹#›</a:t>
            </a:fld>
            <a:endParaRPr lang="sl-SI"/>
          </a:p>
        </p:txBody>
      </p:sp>
      <p:pic>
        <p:nvPicPr>
          <p:cNvPr id="7" name="Slika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571790" y="6130013"/>
            <a:ext cx="2192420" cy="62849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86858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DBC-4659-4986-8F67-A0E38D398D07}" type="datetimeFigureOut">
              <a:rPr lang="sl-SI" smtClean="0"/>
              <a:pPr/>
              <a:t>26.4.2016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192E-C851-4B34-9CDA-139EBFC6A062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="" xmlns:p14="http://schemas.microsoft.com/office/powerpoint/2010/main" val="1198538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DBC-4659-4986-8F67-A0E38D398D07}" type="datetimeFigureOut">
              <a:rPr lang="sl-SI" smtClean="0"/>
              <a:pPr/>
              <a:t>26.4.2016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192E-C851-4B34-9CDA-139EBFC6A062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="" xmlns:p14="http://schemas.microsoft.com/office/powerpoint/2010/main" val="23459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DBC-4659-4986-8F67-A0E38D398D07}" type="datetimeFigureOut">
              <a:rPr lang="sl-SI" smtClean="0"/>
              <a:pPr/>
              <a:t>26.4.2016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192E-C851-4B34-9CDA-139EBFC6A062}" type="slidenum">
              <a:rPr lang="sl-SI" smtClean="0"/>
              <a:pPr/>
              <a:t>‹#›</a:t>
            </a:fld>
            <a:endParaRPr lang="sl-SI"/>
          </a:p>
        </p:txBody>
      </p:sp>
      <p:pic>
        <p:nvPicPr>
          <p:cNvPr id="8" name="Slika 7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571790" y="6130013"/>
            <a:ext cx="2192420" cy="62849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48009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DBC-4659-4986-8F67-A0E38D398D07}" type="datetimeFigureOut">
              <a:rPr lang="sl-SI" smtClean="0"/>
              <a:pPr/>
              <a:t>26.4.2016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192E-C851-4B34-9CDA-139EBFC6A062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="" xmlns:p14="http://schemas.microsoft.com/office/powerpoint/2010/main" val="3359957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DBC-4659-4986-8F67-A0E38D398D07}" type="datetimeFigureOut">
              <a:rPr lang="sl-SI" smtClean="0"/>
              <a:pPr/>
              <a:t>26.4.2016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192E-C851-4B34-9CDA-139EBFC6A062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="" xmlns:p14="http://schemas.microsoft.com/office/powerpoint/2010/main" val="2041491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DBC-4659-4986-8F67-A0E38D398D07}" type="datetimeFigureOut">
              <a:rPr lang="sl-SI" smtClean="0"/>
              <a:pPr/>
              <a:t>26.4.2016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192E-C851-4B34-9CDA-139EBFC6A062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="" xmlns:p14="http://schemas.microsoft.com/office/powerpoint/2010/main" val="308253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DBC-4659-4986-8F67-A0E38D398D07}" type="datetimeFigureOut">
              <a:rPr lang="sl-SI" smtClean="0"/>
              <a:pPr/>
              <a:t>26.4.2016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192E-C851-4B34-9CDA-139EBFC6A062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="" xmlns:p14="http://schemas.microsoft.com/office/powerpoint/2010/main" val="603546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DBC-4659-4986-8F67-A0E38D398D07}" type="datetimeFigureOut">
              <a:rPr lang="sl-SI" smtClean="0"/>
              <a:pPr/>
              <a:t>26.4.2016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192E-C851-4B34-9CDA-139EBFC6A062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="" xmlns:p14="http://schemas.microsoft.com/office/powerpoint/2010/main" val="3248416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DBC-4659-4986-8F67-A0E38D398D07}" type="datetimeFigureOut">
              <a:rPr lang="sl-SI" smtClean="0"/>
              <a:pPr/>
              <a:t>26.4.2016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192E-C851-4B34-9CDA-139EBFC6A062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="" xmlns:p14="http://schemas.microsoft.com/office/powerpoint/2010/main" val="3981561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DBC-4659-4986-8F67-A0E38D398D07}" type="datetimeFigureOut">
              <a:rPr lang="sl-SI" smtClean="0"/>
              <a:pPr/>
              <a:t>26.4.2016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192E-C851-4B34-9CDA-139EBFC6A062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="" xmlns:p14="http://schemas.microsoft.com/office/powerpoint/2010/main" val="1335624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93DBC-4659-4986-8F67-A0E38D398D07}" type="datetimeFigureOut">
              <a:rPr lang="sl-SI" smtClean="0"/>
              <a:pPr/>
              <a:t>26.4.2016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7192E-C851-4B34-9CDA-139EBFC6A062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="" xmlns:p14="http://schemas.microsoft.com/office/powerpoint/2010/main" val="1547081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396837" y="1634981"/>
            <a:ext cx="9144000" cy="2387600"/>
          </a:xfrm>
        </p:spPr>
        <p:txBody>
          <a:bodyPr>
            <a:normAutofit fontScale="90000"/>
          </a:bodyPr>
          <a:lstStyle/>
          <a:p>
            <a:pPr algn="r"/>
            <a:r>
              <a:rPr lang="sl-SI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SWOT </a:t>
            </a:r>
            <a:r>
              <a:rPr lang="bg-B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анализ за </a:t>
            </a:r>
            <a:r>
              <a:rPr lang="bg-B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учене чрез работа в </a:t>
            </a:r>
            <a:r>
              <a:rPr lang="bg-B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България</a:t>
            </a:r>
            <a:endParaRPr lang="sl-SI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l-SI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r"/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Нови модели в ученето чрез работа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(New WBL)</a:t>
            </a:r>
            <a:endParaRPr lang="sl-SI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71" y="118638"/>
            <a:ext cx="2953727" cy="233485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2930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17857"/>
          </a:xfrm>
        </p:spPr>
        <p:txBody>
          <a:bodyPr>
            <a:noAutofit/>
          </a:bodyPr>
          <a:lstStyle/>
          <a:p>
            <a:pPr algn="ctr"/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bg-BG" sz="4000" dirty="0" smtClean="0"/>
          </a:p>
          <a:p>
            <a:pPr algn="ctr">
              <a:buNone/>
            </a:pPr>
            <a:r>
              <a:rPr lang="bg-BG" sz="4000" dirty="0" smtClean="0"/>
              <a:t>НАЦИОНАЛНА </a:t>
            </a:r>
            <a:r>
              <a:rPr lang="bg-BG" sz="4000" dirty="0" smtClean="0"/>
              <a:t>КОНФЕРЕНЦИЯ – УЧЕНЕ ЧРЕЗ РАБОТА – ВЪЗМОЖНОСТИ И </a:t>
            </a:r>
            <a:r>
              <a:rPr lang="bg-BG" sz="4000" dirty="0" smtClean="0"/>
              <a:t>ПРЕДИЗВИКАТЕЛСТВА</a:t>
            </a:r>
          </a:p>
          <a:p>
            <a:pPr algn="ctr">
              <a:buNone/>
            </a:pPr>
            <a:endParaRPr lang="bg-BG" sz="4000" dirty="0" smtClean="0"/>
          </a:p>
          <a:p>
            <a:pPr algn="ctr">
              <a:buNone/>
            </a:pPr>
            <a:r>
              <a:rPr lang="bg-BG" sz="4000" dirty="0" smtClean="0"/>
              <a:t>Гр. Добрич, 27.04.2016</a:t>
            </a:r>
            <a:endParaRPr lang="en-US" sz="4000" dirty="0"/>
          </a:p>
        </p:txBody>
      </p:sp>
      <p:pic>
        <p:nvPicPr>
          <p:cNvPr id="4" name="Picture 3" descr="eu_flag_co_funded_pos_[rgb]_righ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553" y="751474"/>
            <a:ext cx="4736769" cy="1354420"/>
          </a:xfrm>
          <a:prstGeom prst="rect">
            <a:avLst/>
          </a:prstGeom>
        </p:spPr>
      </p:pic>
      <p:pic>
        <p:nvPicPr>
          <p:cNvPr id="6" name="Slika 11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1130697" y="455893"/>
            <a:ext cx="3870794" cy="1774688"/>
          </a:xfrm>
          <a:prstGeom prst="rect">
            <a:avLst/>
          </a:prstGeom>
        </p:spPr>
      </p:pic>
      <p:pic>
        <p:nvPicPr>
          <p:cNvPr id="7" name="Slika 11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290945" y="6012873"/>
            <a:ext cx="1759527" cy="6095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82782" y="0"/>
            <a:ext cx="10515600" cy="1325563"/>
          </a:xfrm>
        </p:spPr>
        <p:txBody>
          <a:bodyPr/>
          <a:lstStyle/>
          <a:p>
            <a:r>
              <a:rPr lang="bg-B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Силни страни</a:t>
            </a:r>
            <a:endParaRPr lang="sl-SI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Označba mesta vsebine 3"/>
          <p:cNvSpPr>
            <a:spLocks noGrp="1"/>
          </p:cNvSpPr>
          <p:nvPr>
            <p:ph idx="1"/>
          </p:nvPr>
        </p:nvSpPr>
        <p:spPr>
          <a:xfrm>
            <a:off x="879763" y="1115283"/>
            <a:ext cx="10515600" cy="45767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bg-BG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Законодателна база</a:t>
            </a:r>
            <a:endParaRPr lang="en-US" sz="1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/>
            <a:r>
              <a:rPr lang="bg-BG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в Закона за професионално образование и обучение  (ЗПОО) броят на часовете за практическо обучение по време на професионалната подготовка (минимум 40%);</a:t>
            </a:r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/>
            <a:r>
              <a:rPr lang="bg-BG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изискване за съвместно разработване на съдържанието за програми за обучение в производството (чиракуване) от училището и съответния работодател;</a:t>
            </a:r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/>
            <a:r>
              <a:rPr lang="bg-BG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дуалното обучение е представено като форма за обучение през 2014 в ЗПОО и е прието с Наредба (2015);</a:t>
            </a:r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/>
            <a:r>
              <a:rPr lang="bg-BG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Засилени функции на браншовите и секторни организации на работодателите отнасящи се до тяхното участие в професионалното образование и обучение (ПОО) регламентиранот от ЗПОО;</a:t>
            </a:r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/>
            <a:r>
              <a:rPr lang="bg-BG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стимули за обучение в работна среда по реда на Закона за насърчаване на заетостта;</a:t>
            </a:r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/>
            <a:r>
              <a:rPr lang="bg-BG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обучение за чиракуване, като обучение в процес на работа на определено работно място под ръководството на наставник - безработни лица с основно или по-ниско ниво на образование или без квалификация;</a:t>
            </a:r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bg-BG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Трипартитен принцип в управлението и развитието на политиките и практиките за ПОО.</a:t>
            </a:r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bg-BG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Проекти за подпомагане на фирми, предлагащи стажове в рамките на ОП РЧР.</a:t>
            </a:r>
            <a:endParaRPr lang="en-U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6" name="Slika 1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290945" y="6012873"/>
            <a:ext cx="1759527" cy="60959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528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Слаби страни</a:t>
            </a:r>
            <a:endParaRPr lang="sl-SI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16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Недостатъчно часове за практическо обучение </a:t>
            </a:r>
            <a:r>
              <a:rPr lang="ru-RU" sz="16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учебните програми за професионално обучение и особено за ученето чрез работа</a:t>
            </a:r>
          </a:p>
          <a:p>
            <a:r>
              <a:rPr lang="ru-RU" sz="16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Недостатъчна активност от страна на бизнеса за осигуряване на възможности за учене чрез работа</a:t>
            </a:r>
          </a:p>
          <a:p>
            <a:r>
              <a:rPr lang="ru-RU" sz="16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Липса на стимули целящи подкрепата на МСП с цел да предоставят учене чрез работа</a:t>
            </a:r>
          </a:p>
          <a:p>
            <a:r>
              <a:rPr lang="ru-RU" sz="16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Липса на методология за предоставяне на учене чрез работа и дейности за обучение на ментори и инструктори</a:t>
            </a:r>
          </a:p>
          <a:p>
            <a:r>
              <a:rPr lang="ru-RU" sz="16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Ограничени действия за осигуряване на качествено учене чрез работа на всички етапи от цикъла за качество</a:t>
            </a:r>
          </a:p>
          <a:p>
            <a:r>
              <a:rPr lang="ru-RU" sz="16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Недостатъчно действия за промоция на стимули и проекти</a:t>
            </a:r>
          </a:p>
          <a:p>
            <a:r>
              <a:rPr lang="ru-RU" sz="16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Липса на интегриран подход към ученето чрез работа, отчитайки всички аспекти за осигуряване на условия за неговото прилагане на желаното ниво.</a:t>
            </a:r>
          </a:p>
          <a:p>
            <a:endParaRPr lang="en-US" sz="1600" dirty="0" smtClean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l-SI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Slika 1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290945" y="6012873"/>
            <a:ext cx="1759527" cy="60959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2678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Възможностите</a:t>
            </a:r>
            <a:endParaRPr lang="sl-SI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bg-BG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Повишеният интерес на работодателите в участие в проекти</a:t>
            </a:r>
            <a:endParaRPr lang="en-US" sz="1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bg-BG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Декларираната подкрепа на националните представителни на работодателските организации за въвеждането на дуалното обучение в системата на ПОО и на Ученето чрез работа за безработни лица с ниска или без квалификация.</a:t>
            </a:r>
            <a:endParaRPr lang="en-US" sz="1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bg-BG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Висока политическа подкрепа за развитие на професионалното образование и обучение като национален приоритет</a:t>
            </a:r>
            <a:endParaRPr lang="en-US" sz="1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bg-BG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Опитът, натрупан при изпълнението на тристранен модел на управление на професионалното образование и обучение</a:t>
            </a:r>
            <a:endParaRPr lang="en-US" sz="1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bg-BG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Експертен потенциал в областта на професионалното образование и обучение</a:t>
            </a:r>
            <a:endParaRPr lang="en-US" sz="1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bg-BG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Предлаганите финансови ресурси по ОП - РЧР, 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SEIG</a:t>
            </a:r>
          </a:p>
          <a:p>
            <a:r>
              <a:rPr lang="bg-BG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Натрупаният опит на равнище ЕС - анализи, адаптиране и внедряване на успешни инициативи за поллитики и механизми за тяхното прилагане</a:t>
            </a:r>
            <a:endParaRPr lang="en-US" sz="1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l-SI" sz="1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Slika 1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290945" y="6012873"/>
            <a:ext cx="1759527" cy="60959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6139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Заплахи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Негативна икономическа ситуация</a:t>
            </a:r>
          </a:p>
          <a:p>
            <a:r>
              <a:rPr lang="bg-BG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Политически промение</a:t>
            </a:r>
          </a:p>
          <a:p>
            <a:r>
              <a:rPr lang="bg-BG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Закъснение или неадекватен отговор на системата на ПОО за проблемите и пречките, пред които са изправени работодатели и доставчици</a:t>
            </a:r>
          </a:p>
          <a:p>
            <a:r>
              <a:rPr lang="bg-BG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Ограничени финансови ресурси – публични и частни</a:t>
            </a:r>
            <a:endParaRPr lang="sl-SI" sz="1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Slika 1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290945" y="6012873"/>
            <a:ext cx="1759527" cy="60959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3990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453</Words>
  <Application>Microsoft Office PowerPoint</Application>
  <PresentationFormat>Custom</PresentationFormat>
  <Paragraphs>39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Officeova tema</vt:lpstr>
      <vt:lpstr>SWOT анализ за учене чрез работа в България</vt:lpstr>
      <vt:lpstr>Slide 2</vt:lpstr>
      <vt:lpstr>Силни страни</vt:lpstr>
      <vt:lpstr>Слаби страни</vt:lpstr>
      <vt:lpstr>Възможностите</vt:lpstr>
      <vt:lpstr>Заплахи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Grit Ackermann</dc:creator>
  <cp:lastModifiedBy>Saints</cp:lastModifiedBy>
  <cp:revision>28</cp:revision>
  <dcterms:created xsi:type="dcterms:W3CDTF">2015-11-12T09:11:51Z</dcterms:created>
  <dcterms:modified xsi:type="dcterms:W3CDTF">2016-04-26T12:52:17Z</dcterms:modified>
</cp:coreProperties>
</file>